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788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EC4F2-9627-445C-A56F-E7E55F7651A5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F4E9D-DB69-485C-8B33-CA873C677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57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4E9D-DB69-485C-8B33-CA873C6770C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561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4E9D-DB69-485C-8B33-CA873C6770C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561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4E9D-DB69-485C-8B33-CA873C6770C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561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4E9D-DB69-485C-8B33-CA873C6770C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561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9774-930A-4B14-9894-2E3E412EC455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5AD8-4F69-4382-8048-497197B9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1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9774-930A-4B14-9894-2E3E412EC455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5AD8-4F69-4382-8048-497197B9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4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9774-930A-4B14-9894-2E3E412EC455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5AD8-4F69-4382-8048-497197B9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3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9774-930A-4B14-9894-2E3E412EC455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5AD8-4F69-4382-8048-497197B9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46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9774-930A-4B14-9894-2E3E412EC455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5AD8-4F69-4382-8048-497197B9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54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9774-930A-4B14-9894-2E3E412EC455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5AD8-4F69-4382-8048-497197B9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61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9774-930A-4B14-9894-2E3E412EC455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5AD8-4F69-4382-8048-497197B9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8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9774-930A-4B14-9894-2E3E412EC455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5AD8-4F69-4382-8048-497197B9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98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9774-930A-4B14-9894-2E3E412EC455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5AD8-4F69-4382-8048-497197B9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3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9774-930A-4B14-9894-2E3E412EC455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5AD8-4F69-4382-8048-497197B9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110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9774-930A-4B14-9894-2E3E412EC455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5AD8-4F69-4382-8048-497197B9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59774-930A-4B14-9894-2E3E412EC455}" type="datetimeFigureOut">
              <a:rPr lang="en-US" smtClean="0"/>
              <a:t>9/20/2012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25AD8-4F69-4382-8048-497197B9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77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0208" y="1990556"/>
            <a:ext cx="8686800" cy="2438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403" y="2057400"/>
            <a:ext cx="859241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Sacred Heart, St. Bernard &amp; St. Matthew Parishes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2012 Cluster Work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Draft Recommendations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71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4800" y="990600"/>
            <a:ext cx="853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2247" y="1524000"/>
            <a:ext cx="846924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the event of the loss of a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parochial vicar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The pastors and deacons remain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unchanged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	2.     The </a:t>
            </a:r>
            <a:r>
              <a:rPr lang="en-US" dirty="0">
                <a:latin typeface="Arial" pitchFamily="34" charset="0"/>
                <a:cs typeface="Arial" pitchFamily="34" charset="0"/>
              </a:rPr>
              <a:t>remaining parochial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vicar(s) </a:t>
            </a:r>
            <a:r>
              <a:rPr lang="en-US" dirty="0">
                <a:latin typeface="Arial" pitchFamily="34" charset="0"/>
                <a:cs typeface="Arial" pitchFamily="34" charset="0"/>
              </a:rPr>
              <a:t>continues to report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existing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pastor supervision </a:t>
            </a:r>
            <a:r>
              <a:rPr lang="en-US" dirty="0">
                <a:latin typeface="Arial" pitchFamily="34" charset="0"/>
                <a:cs typeface="Arial" pitchFamily="34" charset="0"/>
              </a:rPr>
              <a:t>…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shuttle </a:t>
            </a:r>
            <a:r>
              <a:rPr lang="en-US" dirty="0">
                <a:latin typeface="Arial" pitchFamily="34" charset="0"/>
                <a:cs typeface="Arial" pitchFamily="34" charset="0"/>
              </a:rPr>
              <a:t>between parishes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  <a:p>
            <a:pPr marL="1371600" lvl="2" indent="-457200">
              <a:buAutoNum type="arabicPeriod" startAt="3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dirty="0">
                <a:latin typeface="Arial" pitchFamily="34" charset="0"/>
                <a:cs typeface="Arial" pitchFamily="34" charset="0"/>
              </a:rPr>
              <a:t>non-supervising pastor contributes to the vicar’s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evaluation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AutoNum type="arabicPeriod" startAt="4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Both </a:t>
            </a:r>
            <a:r>
              <a:rPr lang="en-US" dirty="0">
                <a:latin typeface="Arial" pitchFamily="34" charset="0"/>
                <a:cs typeface="Arial" pitchFamily="34" charset="0"/>
              </a:rPr>
              <a:t>parishes share the vicar’s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cost</a:t>
            </a:r>
          </a:p>
          <a:p>
            <a:pPr marL="800100" lvl="1" indent="-342900">
              <a:buAutoNum type="arabicPeriod" startAt="4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All above appear reasonable in 2012 … except: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        3.      The </a:t>
            </a:r>
            <a:r>
              <a:rPr lang="en-US" dirty="0">
                <a:latin typeface="Arial" pitchFamily="34" charset="0"/>
                <a:cs typeface="Arial" pitchFamily="34" charset="0"/>
              </a:rPr>
              <a:t>non-supervising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pastor(s) </a:t>
            </a:r>
            <a:r>
              <a:rPr lang="en-US" dirty="0">
                <a:latin typeface="Arial" pitchFamily="34" charset="0"/>
                <a:cs typeface="Arial" pitchFamily="34" charset="0"/>
              </a:rPr>
              <a:t>contributes to the vicar’s evaluation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        4.     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Affected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parishes share cost …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04800" y="381000"/>
            <a:ext cx="8244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St Bernard/St. Matthew 2011 framework &amp; 2012 Recommendations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905000" y="4800600"/>
            <a:ext cx="51054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Left Brace 1"/>
          <p:cNvSpPr/>
          <p:nvPr/>
        </p:nvSpPr>
        <p:spPr>
          <a:xfrm>
            <a:off x="1143000" y="2362200"/>
            <a:ext cx="304800" cy="22860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0093" y="3320534"/>
            <a:ext cx="680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2011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1143000" y="5638800"/>
            <a:ext cx="304800" cy="963513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9173" y="59436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2012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25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4800" y="990600"/>
            <a:ext cx="853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0831" y="1017896"/>
            <a:ext cx="422904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the event of the loss of a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pastor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 Narrow" pitchFamily="34" charset="0"/>
                <a:cs typeface="Arial" pitchFamily="34" charset="0"/>
              </a:rPr>
              <a:t>1. The </a:t>
            </a:r>
            <a:r>
              <a:rPr lang="en-US" dirty="0">
                <a:latin typeface="Arial Narrow" pitchFamily="34" charset="0"/>
                <a:cs typeface="Arial" pitchFamily="34" charset="0"/>
              </a:rPr>
              <a:t>remaining pastor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assumes </a:t>
            </a:r>
          </a:p>
          <a:p>
            <a:r>
              <a:rPr lang="en-US" dirty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       responsibility </a:t>
            </a:r>
            <a:r>
              <a:rPr lang="en-US" dirty="0">
                <a:latin typeface="Arial Narrow" pitchFamily="34" charset="0"/>
                <a:cs typeface="Arial" pitchFamily="34" charset="0"/>
              </a:rPr>
              <a:t>for both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parishes</a:t>
            </a:r>
          </a:p>
          <a:p>
            <a:endParaRPr lang="en-US" dirty="0" smtClean="0">
              <a:latin typeface="Arial Narrow" pitchFamily="34" charset="0"/>
              <a:cs typeface="Arial" pitchFamily="34" charset="0"/>
            </a:endParaRPr>
          </a:p>
          <a:p>
            <a:endParaRPr lang="en-US" dirty="0" smtClean="0">
              <a:latin typeface="Arial Narrow" pitchFamily="34" charset="0"/>
              <a:cs typeface="Arial" pitchFamily="34" charset="0"/>
            </a:endParaRPr>
          </a:p>
          <a:p>
            <a:endParaRPr lang="en-US" dirty="0" smtClean="0">
              <a:latin typeface="Arial Narrow" pitchFamily="34" charset="0"/>
              <a:cs typeface="Arial" pitchFamily="34" charset="0"/>
            </a:endParaRPr>
          </a:p>
          <a:p>
            <a:endParaRPr lang="en-US" dirty="0" smtClean="0">
              <a:latin typeface="Arial Narrow" pitchFamily="34" charset="0"/>
              <a:cs typeface="Arial" pitchFamily="34" charset="0"/>
            </a:endParaRPr>
          </a:p>
          <a:p>
            <a:endParaRPr lang="en-US" dirty="0">
              <a:latin typeface="Arial Narrow" pitchFamily="34" charset="0"/>
              <a:cs typeface="Arial" pitchFamily="34" charset="0"/>
            </a:endParaRPr>
          </a:p>
          <a:p>
            <a:endParaRPr lang="en-US" dirty="0">
              <a:latin typeface="Arial Narrow" pitchFamily="34" charset="0"/>
              <a:cs typeface="Arial" pitchFamily="34" charset="0"/>
            </a:endParaRPr>
          </a:p>
          <a:p>
            <a:r>
              <a:rPr lang="en-US" dirty="0" smtClean="0">
                <a:latin typeface="Arial Narrow" pitchFamily="34" charset="0"/>
                <a:cs typeface="Arial" pitchFamily="34" charset="0"/>
              </a:rPr>
              <a:t>2.  Parochial vicar(s) and deacon(s) will report </a:t>
            </a:r>
          </a:p>
          <a:p>
            <a:r>
              <a:rPr lang="en-US" dirty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      to the remaining pastor, as does all staff </a:t>
            </a:r>
          </a:p>
          <a:p>
            <a:r>
              <a:rPr lang="en-US" dirty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      of both parishes</a:t>
            </a:r>
          </a:p>
          <a:p>
            <a:endParaRPr lang="en-US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3911" y="2133600"/>
            <a:ext cx="423058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Narrow" pitchFamily="34" charset="0"/>
              </a:rPr>
              <a:t>One of the remaining pastors assumes </a:t>
            </a:r>
            <a:endParaRPr lang="en-US" dirty="0" smtClean="0">
              <a:latin typeface="Arial Narrow" pitchFamily="34" charset="0"/>
            </a:endParaRPr>
          </a:p>
          <a:p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   responsibility </a:t>
            </a:r>
            <a:r>
              <a:rPr lang="en-US" dirty="0">
                <a:latin typeface="Arial Narrow" pitchFamily="34" charset="0"/>
              </a:rPr>
              <a:t>for the parish losing its </a:t>
            </a:r>
            <a:r>
              <a:rPr lang="en-US" dirty="0" smtClean="0">
                <a:latin typeface="Arial Narrow" pitchFamily="34" charset="0"/>
              </a:rPr>
              <a:t>pastor  </a:t>
            </a:r>
          </a:p>
          <a:p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   (Bishop’s decision). The </a:t>
            </a:r>
            <a:r>
              <a:rPr lang="en-US" dirty="0">
                <a:latin typeface="Arial Narrow" pitchFamily="34" charset="0"/>
              </a:rPr>
              <a:t>second </a:t>
            </a:r>
            <a:r>
              <a:rPr lang="en-US" dirty="0" smtClean="0">
                <a:latin typeface="Arial Narrow" pitchFamily="34" charset="0"/>
              </a:rPr>
              <a:t>remaining</a:t>
            </a:r>
          </a:p>
          <a:p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   pastor </a:t>
            </a:r>
            <a:r>
              <a:rPr lang="en-US" dirty="0">
                <a:latin typeface="Arial Narrow" pitchFamily="34" charset="0"/>
              </a:rPr>
              <a:t>retains his </a:t>
            </a:r>
            <a:r>
              <a:rPr lang="en-US" dirty="0" err="1">
                <a:latin typeface="Arial Narrow" pitchFamily="34" charset="0"/>
              </a:rPr>
              <a:t>pastorship</a:t>
            </a:r>
            <a:r>
              <a:rPr lang="en-US" dirty="0" smtClean="0">
                <a:latin typeface="Arial Narrow" pitchFamily="34" charset="0"/>
              </a:rPr>
              <a:t>, and will </a:t>
            </a:r>
          </a:p>
          <a:p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   </a:t>
            </a:r>
            <a:r>
              <a:rPr lang="en-US" i="1" dirty="0" smtClean="0">
                <a:latin typeface="Arial Narrow" pitchFamily="34" charset="0"/>
              </a:rPr>
              <a:t>collaborate</a:t>
            </a:r>
            <a:r>
              <a:rPr lang="en-US" dirty="0" smtClean="0">
                <a:latin typeface="Arial Narrow" pitchFamily="34" charset="0"/>
              </a:rPr>
              <a:t> with the first pastor </a:t>
            </a:r>
            <a:r>
              <a:rPr lang="en-US" dirty="0">
                <a:latin typeface="Arial Narrow" pitchFamily="34" charset="0"/>
              </a:rPr>
              <a:t>to cover </a:t>
            </a:r>
            <a:r>
              <a:rPr lang="en-US" dirty="0" smtClean="0">
                <a:latin typeface="Arial Narrow" pitchFamily="34" charset="0"/>
              </a:rPr>
              <a:t>the</a:t>
            </a:r>
          </a:p>
          <a:p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   religious </a:t>
            </a:r>
            <a:r>
              <a:rPr lang="en-US" dirty="0">
                <a:latin typeface="Arial Narrow" pitchFamily="34" charset="0"/>
              </a:rPr>
              <a:t>and non-financial needs of </a:t>
            </a:r>
            <a:r>
              <a:rPr lang="en-US" dirty="0" smtClean="0">
                <a:latin typeface="Arial Narrow" pitchFamily="34" charset="0"/>
              </a:rPr>
              <a:t>all</a:t>
            </a:r>
          </a:p>
          <a:p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   three </a:t>
            </a:r>
            <a:r>
              <a:rPr lang="en-US" dirty="0">
                <a:latin typeface="Arial Narrow" pitchFamily="34" charset="0"/>
              </a:rPr>
              <a:t>parishes using available cluster </a:t>
            </a:r>
            <a:r>
              <a:rPr lang="en-US" dirty="0" smtClean="0">
                <a:latin typeface="Arial Narrow" pitchFamily="34" charset="0"/>
              </a:rPr>
              <a:t>assets </a:t>
            </a:r>
          </a:p>
          <a:p>
            <a:r>
              <a:rPr lang="en-US" dirty="0" smtClean="0">
                <a:latin typeface="Arial Narrow" pitchFamily="34" charset="0"/>
              </a:rPr>
              <a:t>    (</a:t>
            </a:r>
            <a:r>
              <a:rPr lang="en-US" dirty="0">
                <a:latin typeface="Arial Narrow" pitchFamily="34" charset="0"/>
              </a:rPr>
              <a:t>e.g. vicars, </a:t>
            </a:r>
            <a:r>
              <a:rPr lang="en-US" dirty="0" smtClean="0">
                <a:latin typeface="Arial Narrow" pitchFamily="34" charset="0"/>
              </a:rPr>
              <a:t>deacons, etc.).</a:t>
            </a:r>
            <a:endParaRPr lang="en-US" dirty="0">
              <a:latin typeface="Arial Narrow" pitchFamily="34" charset="0"/>
            </a:endParaRPr>
          </a:p>
          <a:p>
            <a:endParaRPr lang="en-US" dirty="0" smtClean="0">
              <a:latin typeface="Arial Narrow" pitchFamily="34" charset="0"/>
              <a:cs typeface="Arial" pitchFamily="34" charset="0"/>
            </a:endParaRPr>
          </a:p>
          <a:p>
            <a:r>
              <a:rPr lang="en-US" dirty="0" smtClean="0">
                <a:latin typeface="Arial Narrow" pitchFamily="34" charset="0"/>
                <a:cs typeface="Arial" pitchFamily="34" charset="0"/>
              </a:rPr>
              <a:t>Parochial </a:t>
            </a:r>
            <a:r>
              <a:rPr lang="en-US" dirty="0">
                <a:latin typeface="Arial Narrow" pitchFamily="34" charset="0"/>
                <a:cs typeface="Arial" pitchFamily="34" charset="0"/>
              </a:rPr>
              <a:t>vicar(s) and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deacon(s</a:t>
            </a:r>
            <a:r>
              <a:rPr lang="en-US" dirty="0">
                <a:latin typeface="Arial Narrow" pitchFamily="34" charset="0"/>
                <a:cs typeface="Arial" pitchFamily="34" charset="0"/>
              </a:rPr>
              <a:t>) will report </a:t>
            </a:r>
          </a:p>
          <a:p>
            <a:r>
              <a:rPr lang="en-US" dirty="0">
                <a:latin typeface="Arial Narrow" pitchFamily="34" charset="0"/>
                <a:cs typeface="Arial" pitchFamily="34" charset="0"/>
              </a:rPr>
              <a:t>    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>
                <a:latin typeface="Arial Narrow" pitchFamily="34" charset="0"/>
                <a:cs typeface="Arial" pitchFamily="34" charset="0"/>
              </a:rPr>
              <a:t>to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assigned pastor(s) where possible.  Vicar </a:t>
            </a:r>
          </a:p>
          <a:p>
            <a:r>
              <a:rPr lang="en-US" dirty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    and/or deacon at parish losing its pastor,</a:t>
            </a:r>
          </a:p>
          <a:p>
            <a:r>
              <a:rPr lang="en-US" dirty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    will report to pastor assuming responsibility.</a:t>
            </a:r>
          </a:p>
          <a:p>
            <a:r>
              <a:rPr lang="en-US" dirty="0" smtClean="0">
                <a:latin typeface="Arial Narrow" pitchFamily="34" charset="0"/>
                <a:cs typeface="Arial" pitchFamily="34" charset="0"/>
              </a:rPr>
              <a:t>Parochial vicars and deacons will support </a:t>
            </a:r>
            <a:r>
              <a:rPr lang="en-US" i="1" dirty="0" smtClean="0">
                <a:latin typeface="Arial Narrow" pitchFamily="34" charset="0"/>
                <a:cs typeface="Arial" pitchFamily="34" charset="0"/>
              </a:rPr>
              <a:t>all </a:t>
            </a:r>
          </a:p>
          <a:p>
            <a:r>
              <a:rPr lang="en-US" dirty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    parishes in the cluster as directed by their </a:t>
            </a:r>
          </a:p>
          <a:p>
            <a:r>
              <a:rPr lang="en-US" dirty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    supervisor.</a:t>
            </a:r>
          </a:p>
          <a:p>
            <a:r>
              <a:rPr lang="en-US" dirty="0" smtClean="0">
                <a:latin typeface="Arial Narrow" pitchFamily="34" charset="0"/>
                <a:cs typeface="Arial" pitchFamily="34" charset="0"/>
              </a:rPr>
              <a:t>Staff </a:t>
            </a:r>
            <a:r>
              <a:rPr lang="en-US" dirty="0">
                <a:latin typeface="Arial Narrow" pitchFamily="34" charset="0"/>
                <a:cs typeface="Arial" pitchFamily="34" charset="0"/>
              </a:rPr>
              <a:t>to report  appropriately.</a:t>
            </a:r>
          </a:p>
          <a:p>
            <a:endParaRPr lang="en-US" dirty="0" smtClean="0"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2057400"/>
            <a:ext cx="38862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724400" y="2057400"/>
            <a:ext cx="38862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61370" y="1722064"/>
            <a:ext cx="1915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Per 2011 report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62121" y="1718604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2012 - Recommendations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81000"/>
            <a:ext cx="9128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St Bernard/St. Matthew 2011 framework &amp; 2012 Cluster Recommendations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51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4800" y="990600"/>
            <a:ext cx="853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0831" y="1295444"/>
            <a:ext cx="4597734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the event of the loss of a pastor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Con’t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):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 startAt="3"/>
            </a:pPr>
            <a:r>
              <a:rPr lang="en-US" dirty="0">
                <a:latin typeface="Arial Narrow" pitchFamily="34" charset="0"/>
                <a:cs typeface="Arial" pitchFamily="34" charset="0"/>
              </a:rPr>
              <a:t>Both parishes share the cost of the clergy </a:t>
            </a:r>
          </a:p>
          <a:p>
            <a:pPr marL="342900" indent="-342900">
              <a:buAutoNum type="arabicPeriod" startAt="3"/>
            </a:pPr>
            <a:endParaRPr lang="en-US" dirty="0">
              <a:latin typeface="Arial Narrow" pitchFamily="34" charset="0"/>
              <a:cs typeface="Arial" pitchFamily="34" charset="0"/>
            </a:endParaRPr>
          </a:p>
          <a:p>
            <a:pPr marL="342900" indent="-342900">
              <a:buAutoNum type="arabicPeriod" startAt="3"/>
            </a:pPr>
            <a:endParaRPr lang="en-US" dirty="0">
              <a:latin typeface="Arial Narrow" pitchFamily="34" charset="0"/>
              <a:cs typeface="Arial" pitchFamily="34" charset="0"/>
            </a:endParaRPr>
          </a:p>
          <a:p>
            <a:pPr marL="342900" indent="-342900">
              <a:buAutoNum type="arabicPeriod" startAt="3"/>
            </a:pPr>
            <a:r>
              <a:rPr lang="en-US" dirty="0">
                <a:latin typeface="Arial Narrow" pitchFamily="34" charset="0"/>
                <a:cs typeface="Arial" pitchFamily="34" charset="0"/>
              </a:rPr>
              <a:t>Consider installing parish Business Manager(s), </a:t>
            </a:r>
          </a:p>
          <a:p>
            <a:r>
              <a:rPr lang="en-US" dirty="0">
                <a:latin typeface="Arial Narrow" pitchFamily="34" charset="0"/>
                <a:cs typeface="Arial" pitchFamily="34" charset="0"/>
              </a:rPr>
              <a:t>         reporting to pastor(s), responsible for </a:t>
            </a:r>
          </a:p>
          <a:p>
            <a:r>
              <a:rPr lang="en-US" dirty="0">
                <a:latin typeface="Arial Narrow" pitchFamily="34" charset="0"/>
                <a:cs typeface="Arial" pitchFamily="34" charset="0"/>
              </a:rPr>
              <a:t>         managing day-to-day financial and </a:t>
            </a:r>
          </a:p>
          <a:p>
            <a:r>
              <a:rPr lang="en-US" dirty="0">
                <a:latin typeface="Arial Narrow" pitchFamily="34" charset="0"/>
                <a:cs typeface="Arial" pitchFamily="34" charset="0"/>
              </a:rPr>
              <a:t>         administrative matters </a:t>
            </a:r>
            <a:endParaRPr lang="en-US" dirty="0" smtClean="0">
              <a:latin typeface="Arial Narrow" pitchFamily="34" charset="0"/>
              <a:cs typeface="Arial" pitchFamily="34" charset="0"/>
            </a:endParaRPr>
          </a:p>
          <a:p>
            <a:endParaRPr lang="en-US" dirty="0">
              <a:latin typeface="Arial Narrow" pitchFamily="34" charset="0"/>
              <a:cs typeface="Arial" pitchFamily="34" charset="0"/>
            </a:endParaRPr>
          </a:p>
          <a:p>
            <a:endParaRPr lang="en-US" dirty="0" smtClean="0">
              <a:latin typeface="Arial Narrow" pitchFamily="34" charset="0"/>
              <a:cs typeface="Arial" pitchFamily="34" charset="0"/>
            </a:endParaRPr>
          </a:p>
          <a:p>
            <a:r>
              <a:rPr lang="en-US" dirty="0" smtClean="0">
                <a:latin typeface="Arial Narrow" pitchFamily="34" charset="0"/>
                <a:cs typeface="Arial" pitchFamily="34" charset="0"/>
              </a:rPr>
              <a:t>5.  When appropriate, consider streamlining</a:t>
            </a:r>
          </a:p>
          <a:p>
            <a:r>
              <a:rPr lang="en-US" dirty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        cluster management by combining</a:t>
            </a:r>
          </a:p>
          <a:p>
            <a:r>
              <a:rPr lang="en-US" dirty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        additional parish committees and </a:t>
            </a:r>
          </a:p>
          <a:p>
            <a:r>
              <a:rPr lang="en-US" dirty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        functions (e.g.  certain committees </a:t>
            </a:r>
          </a:p>
          <a:p>
            <a:r>
              <a:rPr lang="en-US" dirty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         purchasing, other etc.).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83911" y="2395478"/>
            <a:ext cx="493276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 Narrow" pitchFamily="34" charset="0"/>
                <a:cs typeface="Arial" pitchFamily="34" charset="0"/>
              </a:rPr>
              <a:t>All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parishes share the cost of clergy as assigned.          </a:t>
            </a:r>
            <a:endParaRPr lang="en-US" sz="1050" dirty="0">
              <a:latin typeface="Arial Narrow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 Narrow" pitchFamily="34" charset="0"/>
                <a:cs typeface="Arial" pitchFamily="34" charset="0"/>
              </a:rPr>
              <a:t>All parishes install, at some level,  a Parish</a:t>
            </a:r>
          </a:p>
          <a:p>
            <a:r>
              <a:rPr lang="en-US" dirty="0" smtClean="0">
                <a:latin typeface="Arial Narrow" pitchFamily="34" charset="0"/>
                <a:cs typeface="Arial" pitchFamily="34" charset="0"/>
              </a:rPr>
              <a:t>    Business  Manager reporting </a:t>
            </a:r>
            <a:r>
              <a:rPr lang="en-US" dirty="0">
                <a:latin typeface="Arial Narrow" pitchFamily="34" charset="0"/>
                <a:cs typeface="Arial" pitchFamily="34" charset="0"/>
              </a:rPr>
              <a:t>to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the </a:t>
            </a:r>
          </a:p>
          <a:p>
            <a:r>
              <a:rPr lang="en-US" dirty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  </a:t>
            </a:r>
            <a:r>
              <a:rPr lang="en-US" dirty="0">
                <a:latin typeface="Arial Narrow" pitchFamily="34" charset="0"/>
                <a:cs typeface="Arial" pitchFamily="34" charset="0"/>
              </a:rPr>
              <a:t>pastor,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responsible for managing </a:t>
            </a:r>
            <a:r>
              <a:rPr lang="en-US" dirty="0">
                <a:latin typeface="Arial Narrow" pitchFamily="34" charset="0"/>
                <a:cs typeface="Arial" pitchFamily="34" charset="0"/>
              </a:rPr>
              <a:t>day-to-day </a:t>
            </a:r>
            <a:endParaRPr lang="en-US" dirty="0" smtClean="0">
              <a:latin typeface="Arial Narrow" pitchFamily="34" charset="0"/>
              <a:cs typeface="Arial" pitchFamily="34" charset="0"/>
            </a:endParaRPr>
          </a:p>
          <a:p>
            <a:r>
              <a:rPr lang="en-US" dirty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  financial </a:t>
            </a:r>
            <a:r>
              <a:rPr lang="en-US" dirty="0">
                <a:latin typeface="Arial Narrow" pitchFamily="34" charset="0"/>
                <a:cs typeface="Arial" pitchFamily="34" charset="0"/>
              </a:rPr>
              <a:t>and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administrative </a:t>
            </a:r>
            <a:r>
              <a:rPr lang="en-US" dirty="0">
                <a:latin typeface="Arial Narrow" pitchFamily="34" charset="0"/>
                <a:cs typeface="Arial" pitchFamily="34" charset="0"/>
              </a:rPr>
              <a:t>matters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 Narrow" pitchFamily="34" charset="0"/>
                <a:cs typeface="Arial" pitchFamily="34" charset="0"/>
              </a:rPr>
              <a:t>Same as 2011</a:t>
            </a:r>
            <a:endParaRPr lang="en-US" dirty="0"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2057400"/>
            <a:ext cx="38862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724400" y="2057400"/>
            <a:ext cx="38862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61370" y="1722064"/>
            <a:ext cx="1915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Per 2011 report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81000"/>
            <a:ext cx="9128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St Bernard/St. Matthew 2011 framework &amp; 2012 Cluster Recommendations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1718604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2012 - Recommendations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3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4800" y="990600"/>
            <a:ext cx="853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0831" y="1295400"/>
            <a:ext cx="454483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the event of the loss of a pastor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Con’t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):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 startAt="6"/>
            </a:pPr>
            <a:r>
              <a:rPr lang="en-US" dirty="0" smtClean="0">
                <a:latin typeface="Arial Narrow" pitchFamily="34" charset="0"/>
                <a:cs typeface="Arial" pitchFamily="34" charset="0"/>
              </a:rPr>
              <a:t>As long as parishes are financially viable,</a:t>
            </a:r>
          </a:p>
          <a:p>
            <a:r>
              <a:rPr lang="en-US" dirty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        parishes are managed separately</a:t>
            </a:r>
          </a:p>
          <a:p>
            <a:endParaRPr lang="en-US" dirty="0" smtClean="0">
              <a:latin typeface="Arial Narrow" pitchFamily="34" charset="0"/>
              <a:cs typeface="Arial" pitchFamily="34" charset="0"/>
            </a:endParaRPr>
          </a:p>
          <a:p>
            <a:endParaRPr lang="en-US" dirty="0">
              <a:latin typeface="Arial Narrow" pitchFamily="34" charset="0"/>
              <a:cs typeface="Arial" pitchFamily="34" charset="0"/>
            </a:endParaRPr>
          </a:p>
          <a:p>
            <a:endParaRPr lang="en-US" dirty="0" smtClean="0">
              <a:latin typeface="Arial Narrow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 Narrow" pitchFamily="34" charset="0"/>
                <a:cs typeface="Arial" pitchFamily="34" charset="0"/>
              </a:rPr>
              <a:t>          </a:t>
            </a:r>
            <a:endParaRPr lang="en-US" sz="1050" dirty="0">
              <a:latin typeface="Arial Narrow" pitchFamily="34" charset="0"/>
              <a:cs typeface="Arial" pitchFamily="34" charset="0"/>
            </a:endParaRPr>
          </a:p>
          <a:p>
            <a:pPr marL="971550" lvl="1" indent="-514350"/>
            <a:endParaRPr lang="en-US" dirty="0">
              <a:latin typeface="Arial Narrow" pitchFamily="34" charset="0"/>
              <a:cs typeface="Arial" pitchFamily="34" charset="0"/>
            </a:endParaRPr>
          </a:p>
          <a:p>
            <a:pPr marL="971550" lvl="1" indent="-514350"/>
            <a:endParaRPr lang="en-US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3911" y="2451080"/>
            <a:ext cx="432041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Narrow" pitchFamily="34" charset="0"/>
              </a:rPr>
              <a:t>Parishes should be maintained and operated </a:t>
            </a:r>
            <a:endParaRPr lang="en-US" dirty="0" smtClean="0">
              <a:latin typeface="Arial Narrow" pitchFamily="34" charset="0"/>
            </a:endParaRPr>
          </a:p>
          <a:p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   as </a:t>
            </a:r>
            <a:r>
              <a:rPr lang="en-US" dirty="0">
                <a:latin typeface="Arial Narrow" pitchFamily="34" charset="0"/>
              </a:rPr>
              <a:t>individual organizations as long as they </a:t>
            </a:r>
            <a:endParaRPr lang="en-US" dirty="0" smtClean="0">
              <a:latin typeface="Arial Narrow" pitchFamily="34" charset="0"/>
            </a:endParaRPr>
          </a:p>
          <a:p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   remain </a:t>
            </a:r>
            <a:r>
              <a:rPr lang="en-US" dirty="0">
                <a:latin typeface="Arial Narrow" pitchFamily="34" charset="0"/>
              </a:rPr>
              <a:t>financially </a:t>
            </a:r>
            <a:r>
              <a:rPr lang="en-US" dirty="0" smtClean="0">
                <a:latin typeface="Arial Narrow" pitchFamily="34" charset="0"/>
              </a:rPr>
              <a:t>viable, </a:t>
            </a:r>
            <a:r>
              <a:rPr lang="en-US" i="1" dirty="0">
                <a:latin typeface="Arial Narrow" pitchFamily="34" charset="0"/>
              </a:rPr>
              <a:t>and</a:t>
            </a:r>
            <a:r>
              <a:rPr lang="en-US" dirty="0">
                <a:latin typeface="Arial Narrow" pitchFamily="34" charset="0"/>
              </a:rPr>
              <a:t> there are </a:t>
            </a:r>
            <a:endParaRPr lang="en-US" dirty="0" smtClean="0">
              <a:latin typeface="Arial Narrow" pitchFamily="34" charset="0"/>
            </a:endParaRPr>
          </a:p>
          <a:p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   enough </a:t>
            </a:r>
            <a:r>
              <a:rPr lang="en-US" dirty="0">
                <a:latin typeface="Arial Narrow" pitchFamily="34" charset="0"/>
              </a:rPr>
              <a:t>cluster resources available to meet </a:t>
            </a:r>
            <a:endParaRPr lang="en-US" dirty="0" smtClean="0">
              <a:latin typeface="Arial Narrow" pitchFamily="34" charset="0"/>
            </a:endParaRPr>
          </a:p>
          <a:p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   the religious needs </a:t>
            </a:r>
            <a:r>
              <a:rPr lang="en-US" dirty="0">
                <a:latin typeface="Arial Narrow" pitchFamily="34" charset="0"/>
              </a:rPr>
              <a:t>of all three parishes.  </a:t>
            </a:r>
            <a:endParaRPr lang="en-US" dirty="0" smtClean="0">
              <a:latin typeface="Arial Narrow" pitchFamily="34" charset="0"/>
            </a:endParaRPr>
          </a:p>
          <a:p>
            <a:endParaRPr lang="en-US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If </a:t>
            </a:r>
            <a:r>
              <a:rPr lang="en-US" dirty="0">
                <a:latin typeface="Arial Narrow" pitchFamily="34" charset="0"/>
              </a:rPr>
              <a:t>finances for one of the parishes fall below </a:t>
            </a:r>
            <a:r>
              <a:rPr lang="en-US" dirty="0" smtClean="0">
                <a:latin typeface="Arial Narrow" pitchFamily="34" charset="0"/>
              </a:rPr>
              <a:t>the </a:t>
            </a:r>
          </a:p>
          <a:p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   threshold </a:t>
            </a:r>
            <a:r>
              <a:rPr lang="en-US" dirty="0">
                <a:latin typeface="Arial Narrow" pitchFamily="34" charset="0"/>
              </a:rPr>
              <a:t>of viability </a:t>
            </a:r>
            <a:r>
              <a:rPr lang="en-US" dirty="0" smtClean="0">
                <a:latin typeface="Arial Narrow" pitchFamily="34" charset="0"/>
              </a:rPr>
              <a:t>(Bishop’s decision), or </a:t>
            </a:r>
          </a:p>
          <a:p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   the </a:t>
            </a:r>
            <a:r>
              <a:rPr lang="en-US" dirty="0">
                <a:latin typeface="Arial Narrow" pitchFamily="34" charset="0"/>
              </a:rPr>
              <a:t>cluster resources are not sufficient to </a:t>
            </a:r>
            <a:r>
              <a:rPr lang="en-US" dirty="0" smtClean="0">
                <a:latin typeface="Arial Narrow" pitchFamily="34" charset="0"/>
              </a:rPr>
              <a:t> </a:t>
            </a:r>
          </a:p>
          <a:p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   provide </a:t>
            </a:r>
            <a:r>
              <a:rPr lang="en-US" dirty="0">
                <a:latin typeface="Arial Narrow" pitchFamily="34" charset="0"/>
              </a:rPr>
              <a:t>adequate service to three </a:t>
            </a:r>
            <a:r>
              <a:rPr lang="en-US" dirty="0" smtClean="0">
                <a:latin typeface="Arial Narrow" pitchFamily="34" charset="0"/>
              </a:rPr>
              <a:t>parishes,</a:t>
            </a:r>
          </a:p>
          <a:p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   </a:t>
            </a:r>
            <a:r>
              <a:rPr lang="en-US" dirty="0">
                <a:latin typeface="Arial Narrow" pitchFamily="34" charset="0"/>
              </a:rPr>
              <a:t>then we would </a:t>
            </a:r>
            <a:r>
              <a:rPr lang="en-US" dirty="0" smtClean="0">
                <a:latin typeface="Arial Narrow" pitchFamily="34" charset="0"/>
              </a:rPr>
              <a:t>recommend </a:t>
            </a:r>
            <a:r>
              <a:rPr lang="en-US" dirty="0">
                <a:latin typeface="Arial Narrow" pitchFamily="34" charset="0"/>
              </a:rPr>
              <a:t>closing one of the </a:t>
            </a:r>
            <a:endParaRPr lang="en-US" dirty="0" smtClean="0">
              <a:latin typeface="Arial Narrow" pitchFamily="34" charset="0"/>
            </a:endParaRPr>
          </a:p>
          <a:p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   parishes </a:t>
            </a:r>
            <a:r>
              <a:rPr lang="en-US" dirty="0">
                <a:latin typeface="Arial Narrow" pitchFamily="34" charset="0"/>
              </a:rPr>
              <a:t>and consolidating its members into </a:t>
            </a:r>
            <a:endParaRPr lang="en-US" dirty="0" smtClean="0">
              <a:latin typeface="Arial Narrow" pitchFamily="34" charset="0"/>
            </a:endParaRPr>
          </a:p>
          <a:p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   the </a:t>
            </a:r>
            <a:r>
              <a:rPr lang="en-US" dirty="0">
                <a:latin typeface="Arial Narrow" pitchFamily="34" charset="0"/>
              </a:rPr>
              <a:t>remaining cluster parishes</a:t>
            </a:r>
            <a:r>
              <a:rPr lang="en-US" dirty="0" smtClean="0">
                <a:latin typeface="Arial Narrow" pitchFamily="34" charset="0"/>
              </a:rPr>
              <a:t>.</a:t>
            </a:r>
            <a:endParaRPr lang="en-US" dirty="0">
              <a:latin typeface="Arial Narrow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2057400"/>
            <a:ext cx="38862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724400" y="2057400"/>
            <a:ext cx="38862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61370" y="1722064"/>
            <a:ext cx="1915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Per 2011 report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81000"/>
            <a:ext cx="9128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St Bernard/St. Matthew 2011 framework &amp; 2012 Cluster Recommendations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1718604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2012 - Recommendations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84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439</Words>
  <Application>Microsoft Office PowerPoint</Application>
  <PresentationFormat>On-screen Show (4:3)</PresentationFormat>
  <Paragraphs>125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</dc:creator>
  <cp:lastModifiedBy>Ray</cp:lastModifiedBy>
  <cp:revision>102</cp:revision>
  <dcterms:created xsi:type="dcterms:W3CDTF">2012-06-09T15:21:43Z</dcterms:created>
  <dcterms:modified xsi:type="dcterms:W3CDTF">2012-09-20T19:07:30Z</dcterms:modified>
</cp:coreProperties>
</file>